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22"/>
  </p:notesMasterIdLst>
  <p:sldIdLst>
    <p:sldId id="258" r:id="rId3"/>
    <p:sldId id="256" r:id="rId4"/>
    <p:sldId id="259" r:id="rId5"/>
    <p:sldId id="263" r:id="rId6"/>
    <p:sldId id="271" r:id="rId7"/>
    <p:sldId id="270" r:id="rId8"/>
    <p:sldId id="296" r:id="rId9"/>
    <p:sldId id="268" r:id="rId10"/>
    <p:sldId id="292" r:id="rId11"/>
    <p:sldId id="299" r:id="rId12"/>
    <p:sldId id="294" r:id="rId13"/>
    <p:sldId id="295" r:id="rId14"/>
    <p:sldId id="293" r:id="rId15"/>
    <p:sldId id="297" r:id="rId16"/>
    <p:sldId id="288" r:id="rId17"/>
    <p:sldId id="272" r:id="rId18"/>
    <p:sldId id="298" r:id="rId19"/>
    <p:sldId id="281" r:id="rId20"/>
    <p:sldId id="25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53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399" autoAdjust="0"/>
  </p:normalViewPr>
  <p:slideViewPr>
    <p:cSldViewPr snapToGrid="0">
      <p:cViewPr varScale="1">
        <p:scale>
          <a:sx n="63" d="100"/>
          <a:sy n="63" d="100"/>
        </p:scale>
        <p:origin x="22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35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BB0E1-7F69-4134-8E88-6081C868F3BA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824D4-8AB1-4098-9EF6-0DCB69238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625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824D4-8AB1-4098-9EF6-0DCB69238AF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016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294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194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710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3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1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29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503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66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365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60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C55AE-27AD-4EE9-8728-F9A7F2ABE9FE}" type="datetimeFigureOut">
              <a:rPr lang="zh-CN" altLang="en-US" smtClean="0"/>
              <a:t>2017/11/13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B26A-A8C9-4062-BA28-1222DE122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05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00"/>
          <a:stretch/>
        </p:blipFill>
        <p:spPr>
          <a:xfrm>
            <a:off x="0" y="5513832"/>
            <a:ext cx="12192000" cy="1344168"/>
          </a:xfrm>
          <a:prstGeom prst="rect">
            <a:avLst/>
          </a:prstGeom>
        </p:spPr>
      </p:pic>
      <p:sp>
        <p:nvSpPr>
          <p:cNvPr id="6" name="圆角矩形 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608127" y="-931752"/>
            <a:ext cx="4779446" cy="4776716"/>
          </a:xfrm>
          <a:prstGeom prst="roundRect">
            <a:avLst>
              <a:gd name="adj" fmla="val 11174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723109" y="5240584"/>
            <a:ext cx="4779446" cy="2739788"/>
          </a:xfrm>
          <a:prstGeom prst="roundRect">
            <a:avLst>
              <a:gd name="adj" fmla="val 11174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03383" y="551383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谭骁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706744" y="1453070"/>
            <a:ext cx="5822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</a:rPr>
              <a:t>&amp;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13" name="矩形 12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658785" y="187058"/>
            <a:ext cx="469583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b="1" dirty="0"/>
              <a:t>Microservice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pic>
        <p:nvPicPr>
          <p:cNvPr id="9" name="BJ托马斯-Raindrops Keep Falling On My Head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57381" y="825362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sp>
        <p:nvSpPr>
          <p:cNvPr id="14" name="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678770" y="2431883"/>
            <a:ext cx="263815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b="1" dirty="0" smtClean="0"/>
              <a:t>Docker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15" name="矩形 14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308492" y="6174916"/>
            <a:ext cx="36086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516110910019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236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4.07407E-6 L -3.95833E-6 0.07222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1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1.85185E-6 L -2.08333E-6 -0.07292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5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2.08333E-6 0.09421 L -2.08333E-6 1.48148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72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4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/>
      <p:bldP spid="11" grpId="0"/>
      <p:bldP spid="11" grpId="1"/>
      <p:bldP spid="13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5</a:t>
            </a:r>
            <a:r>
              <a:rPr kumimoji="0" lang="en-US" altLang="zh-CN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.2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69992" y="333032"/>
            <a:ext cx="691896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3200" dirty="0">
                <a:solidFill>
                  <a:srgbClr val="C00000"/>
                </a:solidFill>
              </a:rPr>
              <a:t>Expand only</a:t>
            </a:r>
            <a:r>
              <a:rPr lang="en-US" altLang="zh-CN" sz="3200" dirty="0">
                <a:solidFill>
                  <a:prstClr val="black"/>
                </a:solidFill>
              </a:rPr>
              <a:t> the subserve capacity</a:t>
            </a: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69992" y="1168400"/>
            <a:ext cx="8829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While the project has performance bottleneck ,just find which subserve are the key and the team can just raise its capacity instead of deploying a whole subserve.</a:t>
            </a:r>
          </a:p>
          <a:p>
            <a:endParaRPr lang="en-US" altLang="zh-CN" sz="2400" dirty="0"/>
          </a:p>
          <a:p>
            <a:r>
              <a:rPr lang="en-US" altLang="zh-CN" sz="2400" dirty="0"/>
              <a:t>Also it can </a:t>
            </a:r>
            <a:r>
              <a:rPr lang="en-US" altLang="zh-CN" sz="2400" dirty="0" err="1"/>
              <a:t>aovid</a:t>
            </a:r>
            <a:r>
              <a:rPr lang="en-US" altLang="zh-CN" sz="2400" dirty="0"/>
              <a:t> the situation in </a:t>
            </a:r>
            <a:r>
              <a:rPr lang="en-US" altLang="zh-CN" sz="2400" dirty="0" err="1"/>
              <a:t>monoloth</a:t>
            </a:r>
            <a:r>
              <a:rPr lang="en-US" altLang="zh-CN" sz="2400" dirty="0"/>
              <a:t> that a server  is nearing collapse but the other server is relaxing!</a:t>
            </a:r>
            <a:endParaRPr lang="zh-CN" altLang="en-US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53" y="1168400"/>
            <a:ext cx="5830897" cy="48869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750" y="1175707"/>
            <a:ext cx="3415173" cy="404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7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5</a:t>
            </a:r>
            <a:r>
              <a:rPr kumimoji="0" lang="en-US" altLang="zh-CN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.3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69992" y="333032"/>
            <a:ext cx="574040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3200" dirty="0">
                <a:solidFill>
                  <a:prstClr val="black"/>
                </a:solidFill>
              </a:rPr>
              <a:t> </a:t>
            </a:r>
            <a:r>
              <a:rPr lang="en-US" altLang="zh-CN" sz="3200" dirty="0">
                <a:solidFill>
                  <a:srgbClr val="EE534F"/>
                </a:solidFill>
              </a:rPr>
              <a:t>Easily </a:t>
            </a:r>
            <a:r>
              <a:rPr lang="en-US" altLang="zh-CN" sz="3200" dirty="0">
                <a:solidFill>
                  <a:schemeClr val="tx1"/>
                </a:solidFill>
              </a:rPr>
              <a:t>unit </a:t>
            </a:r>
            <a:r>
              <a:rPr lang="en-US" altLang="zh-CN" sz="3200" dirty="0" smtClean="0">
                <a:solidFill>
                  <a:schemeClr val="tx1"/>
                </a:solidFill>
              </a:rPr>
              <a:t>test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69992" y="1168400"/>
            <a:ext cx="8829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As every subserve is like an atom, developers can easily unit test while other subserve can be not deployed meaninglessly  </a:t>
            </a:r>
            <a:endParaRPr lang="en-US" altLang="zh-CN" sz="2400" baseline="0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640" y="2355850"/>
            <a:ext cx="81280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9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66232" y="2103120"/>
            <a:ext cx="8829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All</a:t>
            </a:r>
            <a:r>
              <a:rPr kumimoji="0" lang="en-US" altLang="zh-CN" sz="36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the three points is based on the dividing relatively independent subserve. Although it can bring some unique benefits, </a:t>
            </a:r>
            <a:r>
              <a:rPr kumimoji="0" lang="en-US" altLang="zh-CN" sz="3600" b="0" i="0" u="none" strike="noStrike" kern="1200" cap="none" spc="0" normalizeH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micro</a:t>
            </a:r>
            <a:r>
              <a:rPr lang="en-US" altLang="zh-CN" sz="3600" noProof="0" dirty="0" err="1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service</a:t>
            </a:r>
            <a:r>
              <a:rPr lang="en-US" altLang="zh-CN" sz="3600" noProof="0" dirty="0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 also has some demerits </a:t>
            </a:r>
            <a:r>
              <a:rPr lang="en-US" altLang="zh-CN" sz="3600" dirty="0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in some small projects.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982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6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69992" y="333032"/>
            <a:ext cx="3769367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Microsoft YaHei UI" panose="020B0503020204020204" pitchFamily="34" charset="-122"/>
                <a:cs typeface="+mn-cs"/>
              </a:rPr>
              <a:t>Comparing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70" y="965805"/>
            <a:ext cx="9398008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2" y="1372065"/>
            <a:ext cx="8683044" cy="508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1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7</a:t>
            </a:r>
            <a:endParaRPr lang="zh-CN" altLang="en-US" sz="2400" b="1" dirty="0"/>
          </a:p>
        </p:txBody>
      </p:sp>
      <p:sp>
        <p:nvSpPr>
          <p:cNvPr id="18" name="矩形 17"/>
          <p:cNvSpPr/>
          <p:nvPr/>
        </p:nvSpPr>
        <p:spPr>
          <a:xfrm>
            <a:off x="1269992" y="343192"/>
            <a:ext cx="644144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Merits </a:t>
            </a:r>
            <a:r>
              <a:rPr lang="en-US" altLang="zh-CN" sz="3200" dirty="0">
                <a:solidFill>
                  <a:srgbClr val="EE534F"/>
                </a:solidFill>
                <a:ea typeface="Microsoft YaHei UI" panose="020B0503020204020204" pitchFamily="34" charset="-122"/>
              </a:rPr>
              <a:t>and </a:t>
            </a:r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Demerits </a:t>
            </a:r>
            <a:r>
              <a:rPr lang="en-US" altLang="zh-CN" sz="3200" dirty="0" smtClean="0">
                <a:solidFill>
                  <a:schemeClr val="tx1"/>
                </a:solidFill>
                <a:ea typeface="Microsoft YaHei UI" panose="020B0503020204020204" pitchFamily="34" charset="-122"/>
              </a:rPr>
              <a:t>of Microservice</a:t>
            </a:r>
            <a:endParaRPr lang="zh-CN" altLang="en-US" sz="3200" dirty="0">
              <a:solidFill>
                <a:schemeClr val="tx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5" y="1462226"/>
            <a:ext cx="6664960" cy="497991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162800" y="983272"/>
            <a:ext cx="458216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We can see if we want to start a  small project, Monolith framework maybe is a better choose.</a:t>
            </a:r>
          </a:p>
          <a:p>
            <a:endParaRPr lang="en-US" altLang="zh-CN" sz="2400" dirty="0" smtClean="0"/>
          </a:p>
          <a:p>
            <a:r>
              <a:rPr lang="en-US" altLang="zh-CN" sz="1950" dirty="0" smtClean="0"/>
              <a:t>These are some reasons:</a:t>
            </a:r>
          </a:p>
          <a:p>
            <a:pPr marL="457200" indent="-457200">
              <a:buAutoNum type="arabicPeriod"/>
            </a:pPr>
            <a:r>
              <a:rPr lang="en-US" altLang="zh-CN" sz="1950" dirty="0" smtClean="0"/>
              <a:t>Microservice </a:t>
            </a:r>
            <a:r>
              <a:rPr lang="en-US" altLang="zh-CN" sz="1950" dirty="0" smtClean="0"/>
              <a:t>needs </a:t>
            </a:r>
            <a:r>
              <a:rPr lang="en-US" altLang="zh-CN" sz="1950" dirty="0" smtClean="0"/>
              <a:t>a </a:t>
            </a:r>
            <a:r>
              <a:rPr lang="en-US" altLang="zh-CN" sz="1950" dirty="0"/>
              <a:t>higher division of </a:t>
            </a:r>
            <a:r>
              <a:rPr lang="en-US" altLang="zh-CN" sz="1950" dirty="0" smtClean="0"/>
              <a:t>service logic. A small project maybe can’t do that and if  they do ,will spend many time to design all the serve.</a:t>
            </a:r>
          </a:p>
          <a:p>
            <a:pPr marL="457200" indent="-457200">
              <a:buAutoNum type="arabicPeriod"/>
            </a:pPr>
            <a:r>
              <a:rPr lang="en-US" altLang="zh-CN" sz="1950" dirty="0" smtClean="0"/>
              <a:t>Microservice </a:t>
            </a:r>
            <a:r>
              <a:rPr lang="en-US" altLang="zh-CN" sz="1950" dirty="0" smtClean="0"/>
              <a:t>uses </a:t>
            </a:r>
            <a:r>
              <a:rPr lang="en-US" altLang="zh-CN" sz="1950" dirty="0" smtClean="0"/>
              <a:t>APIs to maintain a relationship between two subserve (</a:t>
            </a:r>
            <a:r>
              <a:rPr lang="en-US" altLang="zh-CN" sz="1950" dirty="0"/>
              <a:t>cross-server</a:t>
            </a:r>
            <a:r>
              <a:rPr lang="en-US" altLang="zh-CN" sz="1950" dirty="0" smtClean="0"/>
              <a:t>)but in small projects they may spend more time to design the APIs but in monolith framework, all the serves are in a container so that the efficiency of connection is cheap. </a:t>
            </a:r>
            <a:endParaRPr lang="en-US" altLang="zh-CN" sz="1950" dirty="0"/>
          </a:p>
        </p:txBody>
      </p:sp>
    </p:spTree>
    <p:extLst>
      <p:ext uri="{BB962C8B-B14F-4D97-AF65-F5344CB8AC3E}">
        <p14:creationId xmlns:p14="http://schemas.microsoft.com/office/powerpoint/2010/main" val="11994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8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8217" r="-29" b="26945"/>
          <a:stretch/>
        </p:blipFill>
        <p:spPr>
          <a:xfrm>
            <a:off x="0" y="1935126"/>
            <a:ext cx="12195544" cy="3075024"/>
          </a:xfrm>
          <a:prstGeom prst="rect">
            <a:avLst/>
          </a:prstGeom>
        </p:spPr>
      </p:pic>
      <p:sp>
        <p:nvSpPr>
          <p:cNvPr id="11" name="圆角矩形 1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668263" y="-1047043"/>
            <a:ext cx="2988254" cy="3962381"/>
          </a:xfrm>
          <a:prstGeom prst="roundRect">
            <a:avLst>
              <a:gd name="adj" fmla="val 12431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600" dirty="0"/>
          </a:p>
          <a:p>
            <a:pPr algn="ctr"/>
            <a:endParaRPr lang="en-US" altLang="zh-CN" sz="3600" dirty="0"/>
          </a:p>
          <a:p>
            <a:pPr algn="ctr"/>
            <a:r>
              <a:rPr lang="en-US" altLang="zh-CN" sz="5400" dirty="0"/>
              <a:t>PART</a:t>
            </a:r>
            <a:r>
              <a:rPr lang="en-US" altLang="zh-CN" sz="3600" dirty="0"/>
              <a:t> </a:t>
            </a:r>
          </a:p>
          <a:p>
            <a:pPr algn="ctr"/>
            <a:r>
              <a:rPr lang="en-US" altLang="zh-CN" sz="11500" dirty="0" smtClean="0"/>
              <a:t>02</a:t>
            </a:r>
            <a:endParaRPr lang="en-US" altLang="zh-CN" sz="11500" dirty="0"/>
          </a:p>
        </p:txBody>
      </p:sp>
      <p:sp>
        <p:nvSpPr>
          <p:cNvPr id="12" name="矩形 1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2865093" y="3478989"/>
            <a:ext cx="6594593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chemeClr val="bg1"/>
                </a:solidFill>
                <a:ea typeface="Microsoft YaHei UI" panose="020B0503020204020204" pitchFamily="34" charset="-122"/>
              </a:rPr>
              <a:t>Docker</a:t>
            </a:r>
            <a:endParaRPr lang="zh-CN" altLang="en-US" sz="6000" dirty="0">
              <a:solidFill>
                <a:schemeClr val="bg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291662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1.85185E-6 L -2.08333E-6 -0.0729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57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4.07407E-6 L -3.95833E-6 0.07222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1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1.25E-6 0.04675 L 1.25E-6 4.81481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/>
      <p:bldP spid="1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1</a:t>
            </a:r>
            <a:endParaRPr lang="zh-CN" altLang="en-US" sz="2400" b="1" dirty="0"/>
          </a:p>
        </p:txBody>
      </p:sp>
      <p:sp>
        <p:nvSpPr>
          <p:cNvPr id="38" name="矩形 37"/>
          <p:cNvSpPr/>
          <p:nvPr/>
        </p:nvSpPr>
        <p:spPr>
          <a:xfrm>
            <a:off x="1269993" y="333032"/>
            <a:ext cx="3291374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What is Docker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7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149" y="360913"/>
            <a:ext cx="2503243" cy="165280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59854" y="1236163"/>
            <a:ext cx="85638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    Docker </a:t>
            </a:r>
            <a:r>
              <a:rPr lang="en-US" altLang="zh-CN" sz="2800" dirty="0"/>
              <a:t>is the company driving the container movement and the only container platform </a:t>
            </a:r>
            <a:r>
              <a:rPr lang="en-US" altLang="zh-CN" sz="2800" dirty="0" smtClean="0"/>
              <a:t>provides </a:t>
            </a:r>
            <a:r>
              <a:rPr lang="en-US" altLang="zh-CN" sz="2800" dirty="0"/>
              <a:t>to address every application across the hybrid cloud. </a:t>
            </a:r>
            <a:endParaRPr lang="zh-CN" altLang="en-US" sz="28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080" y="2621158"/>
            <a:ext cx="7762240" cy="411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06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8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2</a:t>
            </a:r>
            <a:endParaRPr lang="zh-CN" altLang="en-US" sz="2400" b="1" dirty="0"/>
          </a:p>
        </p:txBody>
      </p:sp>
      <p:sp>
        <p:nvSpPr>
          <p:cNvPr id="38" name="矩形 37"/>
          <p:cNvSpPr/>
          <p:nvPr/>
        </p:nvSpPr>
        <p:spPr>
          <a:xfrm>
            <a:off x="1269993" y="333032"/>
            <a:ext cx="3291374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Docker’s Feature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7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149" y="360913"/>
            <a:ext cx="2503243" cy="165280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59853" y="1402080"/>
            <a:ext cx="882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1. There is no API between two container by using sandbox.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59850" y="3105482"/>
            <a:ext cx="882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</a:t>
            </a:r>
            <a:r>
              <a:rPr lang="en-US" altLang="zh-CN" sz="2800" dirty="0" smtClean="0"/>
              <a:t>. </a:t>
            </a:r>
            <a:r>
              <a:rPr lang="en-US" altLang="zh-CN" sz="2800" dirty="0"/>
              <a:t>The performance overhead is low.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59850" y="4808885"/>
            <a:ext cx="882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3. Everything  in the container is ok. 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13626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10" grpId="0"/>
      <p:bldP spid="8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3</a:t>
            </a:r>
            <a:endParaRPr lang="zh-CN" altLang="en-US" sz="2400" b="1" dirty="0"/>
          </a:p>
        </p:txBody>
      </p:sp>
      <p:sp>
        <p:nvSpPr>
          <p:cNvPr id="20" name="矩形 19"/>
          <p:cNvSpPr/>
          <p:nvPr/>
        </p:nvSpPr>
        <p:spPr>
          <a:xfrm>
            <a:off x="1269992" y="353352"/>
            <a:ext cx="3992887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Microservice &amp; </a:t>
            </a:r>
            <a:r>
              <a:rPr lang="en-US" altLang="zh-CN" sz="3200" dirty="0" smtClean="0">
                <a:solidFill>
                  <a:schemeClr val="tx1"/>
                </a:solidFill>
                <a:ea typeface="Microsoft YaHei UI" panose="020B0503020204020204" pitchFamily="34" charset="-122"/>
              </a:rPr>
              <a:t>Docker</a:t>
            </a:r>
            <a:endParaRPr lang="zh-CN" altLang="en-US" sz="3200" dirty="0">
              <a:solidFill>
                <a:schemeClr val="tx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6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2" t="39591"/>
          <a:stretch/>
        </p:blipFill>
        <p:spPr>
          <a:xfrm>
            <a:off x="4561367" y="965805"/>
            <a:ext cx="6950349" cy="395608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2561" y="1056640"/>
            <a:ext cx="439880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How to deploy </a:t>
            </a:r>
            <a:r>
              <a:rPr lang="en-US" altLang="zh-CN" sz="2800" dirty="0" err="1" smtClean="0"/>
              <a:t>microservice</a:t>
            </a:r>
            <a:endParaRPr lang="en-US" altLang="zh-CN" sz="2800" dirty="0" smtClean="0"/>
          </a:p>
          <a:p>
            <a:pPr marL="342900" indent="-342900">
              <a:buAutoNum type="arabicPeriod"/>
            </a:pPr>
            <a:r>
              <a:rPr lang="en-US" altLang="zh-CN" sz="2400" dirty="0" smtClean="0"/>
              <a:t>Every container is a complete subserve.</a:t>
            </a:r>
          </a:p>
          <a:p>
            <a:pPr marL="342900" indent="-342900">
              <a:buAutoNum type="arabicPeriod"/>
            </a:pPr>
            <a:r>
              <a:rPr lang="en-US" altLang="zh-CN" sz="2400" dirty="0"/>
              <a:t>C</a:t>
            </a:r>
            <a:r>
              <a:rPr lang="en-US" altLang="zh-CN" sz="2400" dirty="0" smtClean="0"/>
              <a:t>onfigure</a:t>
            </a:r>
            <a:r>
              <a:rPr lang="en-US" altLang="zh-CN" sz="2400" dirty="0"/>
              <a:t> the </a:t>
            </a:r>
            <a:r>
              <a:rPr lang="en-US" altLang="zh-CN" sz="2400" dirty="0" smtClean="0"/>
              <a:t>environment and add same containers into the virtual machines.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About expanding the capacity, </a:t>
            </a:r>
            <a:r>
              <a:rPr lang="en-US" altLang="zh-CN" sz="2400" dirty="0" smtClean="0"/>
              <a:t>we </a:t>
            </a:r>
            <a:r>
              <a:rPr lang="en-US" altLang="zh-CN" sz="2400" dirty="0" smtClean="0"/>
              <a:t>can </a:t>
            </a:r>
            <a:r>
              <a:rPr lang="en-US" altLang="zh-CN" sz="2400" dirty="0" smtClean="0"/>
              <a:t>just </a:t>
            </a:r>
            <a:r>
              <a:rPr lang="en-US" altLang="zh-CN" sz="2400" dirty="0" smtClean="0"/>
              <a:t>find the specified servers or virtual machines add some same containers.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About modifying some files in a subserve, </a:t>
            </a:r>
            <a:r>
              <a:rPr lang="en-US" altLang="zh-CN" sz="2400" dirty="0" smtClean="0"/>
              <a:t>we can just </a:t>
            </a:r>
            <a:r>
              <a:rPr lang="en-US" altLang="zh-CN" sz="2400" dirty="0" smtClean="0"/>
              <a:t>find the specified servers or virtual machines and modify the files in the specified areas.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76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0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860"/>
          <a:stretch/>
        </p:blipFill>
        <p:spPr>
          <a:xfrm>
            <a:off x="0" y="0"/>
            <a:ext cx="12192000" cy="1244009"/>
          </a:xfrm>
          <a:prstGeom prst="rect">
            <a:avLst/>
          </a:prstGeom>
        </p:spPr>
      </p:pic>
      <p:sp>
        <p:nvSpPr>
          <p:cNvPr id="6" name="圆角矩形 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723109" y="2921391"/>
            <a:ext cx="4779446" cy="4776716"/>
          </a:xfrm>
          <a:prstGeom prst="roundRect">
            <a:avLst>
              <a:gd name="adj" fmla="val 11174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723109" y="-868408"/>
            <a:ext cx="4779446" cy="2739788"/>
          </a:xfrm>
          <a:prstGeom prst="roundRect">
            <a:avLst>
              <a:gd name="adj" fmla="val 11174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873378" y="127559"/>
            <a:ext cx="252825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spc="-150" dirty="0" smtClean="0">
                <a:solidFill>
                  <a:schemeClr val="bg1"/>
                </a:solidFill>
                <a:ea typeface="Microsoft YaHei UI" panose="020B0503020204020204" pitchFamily="34" charset="-122"/>
                <a:cs typeface="Meiryo UI" panose="020B0604030504040204" pitchFamily="34" charset="-128"/>
              </a:rPr>
              <a:t>谭骁</a:t>
            </a:r>
            <a:endParaRPr lang="en-US" altLang="zh-CN" sz="3200" b="1" spc="-150" dirty="0" smtClean="0">
              <a:solidFill>
                <a:schemeClr val="bg1"/>
              </a:solidFill>
              <a:ea typeface="Microsoft YaHei UI" panose="020B0503020204020204" pitchFamily="34" charset="-122"/>
              <a:cs typeface="Meiryo UI" panose="020B0604030504040204" pitchFamily="34" charset="-128"/>
            </a:endParaRPr>
          </a:p>
          <a:p>
            <a:r>
              <a:rPr lang="en-US" altLang="zh-CN" sz="3200" b="1" spc="-150" dirty="0" smtClean="0">
                <a:ea typeface="Microsoft YaHei UI" panose="020B0503020204020204" pitchFamily="34" charset="-122"/>
                <a:cs typeface="Meiryo UI" panose="020B0604030504040204" pitchFamily="34" charset="-128"/>
              </a:rPr>
              <a:t>516110910019 </a:t>
            </a:r>
            <a:endParaRPr lang="zh-CN" altLang="en-US" sz="3200" b="1" dirty="0"/>
          </a:p>
        </p:txBody>
      </p:sp>
      <p:sp>
        <p:nvSpPr>
          <p:cNvPr id="12" name="矩形 1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174310" y="4727101"/>
            <a:ext cx="3904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spc="-150" dirty="0">
                <a:solidFill>
                  <a:schemeClr val="bg1"/>
                </a:solidFill>
                <a:ea typeface="Microsoft YaHei UI" panose="020B0503020204020204" pitchFamily="34" charset="-122"/>
                <a:cs typeface="Meiryo UI" panose="020B0604030504040204" pitchFamily="34" charset="-128"/>
              </a:rPr>
              <a:t>MANY THANKS ! 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343222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4.07407E-6 L -3.95833E-6 0.07222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1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1.85185E-6 L -2.08333E-6 -0.07292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5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2.08333E-6 0.09421 L -2.08333E-6 1.48148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/>
      <p:bldP spid="12" grpId="0"/>
      <p:bldP spid="1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656"/>
          <a:stretch/>
        </p:blipFill>
        <p:spPr>
          <a:xfrm>
            <a:off x="0" y="0"/>
            <a:ext cx="1626919" cy="6858000"/>
          </a:xfrm>
          <a:prstGeom prst="rect">
            <a:avLst/>
          </a:prstGeom>
        </p:spPr>
      </p:pic>
      <p:sp>
        <p:nvSpPr>
          <p:cNvPr id="9" name="圆角矩形 8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-688768" y="1318160"/>
            <a:ext cx="5997038" cy="2006931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 txBox="1"/>
          <p:nvPr/>
        </p:nvSpPr>
        <p:spPr>
          <a:xfrm>
            <a:off x="624666" y="1767627"/>
            <a:ext cx="3815963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algn="dist"/>
            <a:r>
              <a:rPr lang="en-US" altLang="zh-CN" sz="6600" b="1" spc="-150" dirty="0">
                <a:solidFill>
                  <a:schemeClr val="bg1"/>
                </a:solidFill>
                <a:ea typeface="Microsoft YaHei UI" panose="020B0503020204020204" pitchFamily="34" charset="-122"/>
                <a:cs typeface="Meiryo UI" panose="020B0604030504040204" pitchFamily="34" charset="-128"/>
              </a:rPr>
              <a:t>CONTENTS</a:t>
            </a:r>
            <a:endParaRPr lang="zh-CN" altLang="en-US" sz="6600" b="1" spc="-150" dirty="0">
              <a:solidFill>
                <a:schemeClr val="bg1"/>
              </a:solidFill>
              <a:ea typeface="Microsoft YaHei UI" panose="020B0503020204020204" pitchFamily="34" charset="-122"/>
              <a:cs typeface="Meiryo UI" panose="020B0604030504040204" pitchFamily="34" charset="-128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096634" y="1443635"/>
            <a:ext cx="5095365" cy="9653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Monolith and Microservice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7096634" y="2685011"/>
            <a:ext cx="5031569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Docker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56" name="圆角矩形 5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6258906" y="1626187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01</a:t>
            </a:r>
            <a:endParaRPr lang="zh-CN" altLang="en-US" sz="2400" b="1" dirty="0"/>
          </a:p>
        </p:txBody>
      </p:sp>
      <p:sp>
        <p:nvSpPr>
          <p:cNvPr id="57" name="圆角矩形 56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6258906" y="2666139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02</a:t>
            </a:r>
            <a:endParaRPr lang="zh-CN" altLang="en-US" sz="2400" b="1" dirty="0"/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2005986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25E-6 4.07407E-6 L 0.05834 -0.00047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23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25E-6 4.07407E-6 L 0.05834 -0.0004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25E-6 4.07407E-6 L 0.05834 -0.00047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/>
      <p:bldP spid="45" grpId="0"/>
      <p:bldP spid="51" grpId="0"/>
      <p:bldP spid="56" grpId="0" animBg="1"/>
      <p:bldP spid="56" grpId="1" animBg="1"/>
      <p:bldP spid="57" grpId="0" animBg="1"/>
      <p:bldP spid="5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8217" r="-29" b="26945"/>
          <a:stretch/>
        </p:blipFill>
        <p:spPr>
          <a:xfrm>
            <a:off x="0" y="1935126"/>
            <a:ext cx="12195544" cy="3075024"/>
          </a:xfrm>
          <a:prstGeom prst="rect">
            <a:avLst/>
          </a:prstGeom>
        </p:spPr>
      </p:pic>
      <p:sp>
        <p:nvSpPr>
          <p:cNvPr id="10" name="圆角矩形 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668263" y="-1047043"/>
            <a:ext cx="2988254" cy="3962381"/>
          </a:xfrm>
          <a:prstGeom prst="roundRect">
            <a:avLst>
              <a:gd name="adj" fmla="val 12431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600" dirty="0"/>
          </a:p>
          <a:p>
            <a:pPr algn="ctr"/>
            <a:endParaRPr lang="en-US" altLang="zh-CN" sz="3600" dirty="0"/>
          </a:p>
          <a:p>
            <a:pPr algn="ctr"/>
            <a:r>
              <a:rPr lang="en-US" altLang="zh-CN" sz="5400" dirty="0"/>
              <a:t>PART</a:t>
            </a:r>
            <a:r>
              <a:rPr lang="en-US" altLang="zh-CN" sz="3600" dirty="0"/>
              <a:t> </a:t>
            </a:r>
          </a:p>
          <a:p>
            <a:pPr algn="ctr"/>
            <a:r>
              <a:rPr lang="en-US" altLang="zh-CN" sz="11500" dirty="0"/>
              <a:t>01</a:t>
            </a:r>
          </a:p>
        </p:txBody>
      </p:sp>
      <p:sp>
        <p:nvSpPr>
          <p:cNvPr id="11" name="矩形 1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1493520" y="3478989"/>
            <a:ext cx="9428479" cy="64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r>
              <a:rPr lang="en-US" altLang="zh-CN" sz="6600" dirty="0">
                <a:solidFill>
                  <a:schemeClr val="bg1"/>
                </a:solidFill>
                <a:ea typeface="Microsoft YaHei UI" panose="020B0503020204020204" pitchFamily="34" charset="-122"/>
              </a:rPr>
              <a:t>Monolith and Microservice</a:t>
            </a:r>
            <a:endParaRPr lang="zh-CN" altLang="en-US" sz="6600" dirty="0">
              <a:solidFill>
                <a:schemeClr val="bg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1443481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1.85185E-6 L -2.08333E-6 -0.0729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57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4.07407E-6 L -3.95833E-6 0.07222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1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1.25E-6 0.04675 L 1.25E-6 4.81481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1</a:t>
            </a:r>
            <a:endParaRPr lang="zh-CN" altLang="en-US" sz="2400" b="1" dirty="0"/>
          </a:p>
        </p:txBody>
      </p:sp>
      <p:sp>
        <p:nvSpPr>
          <p:cNvPr id="9" name="矩形 8"/>
          <p:cNvSpPr/>
          <p:nvPr/>
        </p:nvSpPr>
        <p:spPr>
          <a:xfrm>
            <a:off x="1269993" y="322872"/>
            <a:ext cx="3291374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Monolith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54" name="矩形 5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619564" y="1140683"/>
            <a:ext cx="3291374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EE534F"/>
                </a:solidFill>
                <a:ea typeface="Microsoft YaHei UI" panose="020B0503020204020204" pitchFamily="34" charset="-122"/>
              </a:rPr>
              <a:t>INTRODUCTION</a:t>
            </a:r>
            <a:endParaRPr lang="zh-CN" altLang="en-US" sz="2800" dirty="0">
              <a:solidFill>
                <a:srgbClr val="EE534F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3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367" y="1212532"/>
            <a:ext cx="7029450" cy="336962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9854" y="1910080"/>
            <a:ext cx="35955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For web developers, they will package all the project codes into WAR files and decompress in the server container.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7766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/>
      <p:bldP spid="5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GrpSpPr/>
          <p:nvPr/>
        </p:nvGrpSpPr>
        <p:grpSpPr>
          <a:xfrm>
            <a:off x="6766090" y="4229754"/>
            <a:ext cx="301739" cy="298627"/>
            <a:chOff x="6967126" y="4092464"/>
            <a:chExt cx="453105" cy="448433"/>
          </a:xfrm>
          <a:solidFill>
            <a:schemeClr val="bg1"/>
          </a:solidFill>
        </p:grpSpPr>
        <p:sp>
          <p:nvSpPr>
            <p:cNvPr id="20" name="Freeform 136"/>
            <p:cNvSpPr>
              <a:spLocks/>
            </p:cNvSpPr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37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2" name="组合 2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GrpSpPr/>
          <p:nvPr/>
        </p:nvGrpSpPr>
        <p:grpSpPr>
          <a:xfrm>
            <a:off x="6759979" y="1856865"/>
            <a:ext cx="310703" cy="297150"/>
            <a:chOff x="1004888" y="993775"/>
            <a:chExt cx="2438400" cy="2332038"/>
          </a:xfrm>
          <a:solidFill>
            <a:schemeClr val="bg1"/>
          </a:solidFill>
        </p:grpSpPr>
        <p:sp>
          <p:nvSpPr>
            <p:cNvPr id="23" name="Freeform 25"/>
            <p:cNvSpPr>
              <a:spLocks/>
            </p:cNvSpPr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任意多边形 23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GrpSpPr/>
          <p:nvPr/>
        </p:nvGrpSpPr>
        <p:grpSpPr>
          <a:xfrm>
            <a:off x="936734" y="1575877"/>
            <a:ext cx="4342552" cy="4805861"/>
            <a:chOff x="936734" y="1575877"/>
            <a:chExt cx="4342552" cy="4805861"/>
          </a:xfrm>
        </p:grpSpPr>
        <p:grpSp>
          <p:nvGrpSpPr>
            <p:cNvPr id="25" name="组合 24" descr="e7d195523061f1c0205959036996ad55c215b892a7aac5c0B9ADEF7896FB48F2EF97163A2DE1401E1875DEDC438B7864AD24CA23553DBBBD975DAF4CAD4A2592689FFB6CEE59FFA55B2702D0E5EE29CDFC0DD98BC7D6A39A972B9CF5C57439F63DF8F9992C06A5DCF328E37031B8E7966000C8DF7F63EAFDD8644C15722395F61CC450D784C36B19"/>
            <p:cNvGrpSpPr/>
            <p:nvPr/>
          </p:nvGrpSpPr>
          <p:grpSpPr>
            <a:xfrm>
              <a:off x="936734" y="3522706"/>
              <a:ext cx="1064263" cy="1079581"/>
              <a:chOff x="1149385" y="3565236"/>
              <a:chExt cx="1064263" cy="1079581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6" name="任意多边形 25"/>
              <p:cNvSpPr/>
              <p:nvPr/>
            </p:nvSpPr>
            <p:spPr>
              <a:xfrm>
                <a:off x="1149385" y="3565236"/>
                <a:ext cx="659198" cy="1079581"/>
              </a:xfrm>
              <a:custGeom>
                <a:avLst/>
                <a:gdLst>
                  <a:gd name="connsiteX0" fmla="*/ 499568 w 659198"/>
                  <a:gd name="connsiteY0" fmla="*/ 828193 h 1079581"/>
                  <a:gd name="connsiteX1" fmla="*/ 405928 w 659198"/>
                  <a:gd name="connsiteY1" fmla="*/ 921833 h 1079581"/>
                  <a:gd name="connsiteX2" fmla="*/ 499568 w 659198"/>
                  <a:gd name="connsiteY2" fmla="*/ 1015473 h 1079581"/>
                  <a:gd name="connsiteX3" fmla="*/ 593208 w 659198"/>
                  <a:gd name="connsiteY3" fmla="*/ 921833 h 1079581"/>
                  <a:gd name="connsiteX4" fmla="*/ 499568 w 659198"/>
                  <a:gd name="connsiteY4" fmla="*/ 828193 h 1079581"/>
                  <a:gd name="connsiteX5" fmla="*/ 228794 w 659198"/>
                  <a:gd name="connsiteY5" fmla="*/ 692728 h 1079581"/>
                  <a:gd name="connsiteX6" fmla="*/ 177572 w 659198"/>
                  <a:gd name="connsiteY6" fmla="*/ 743950 h 1079581"/>
                  <a:gd name="connsiteX7" fmla="*/ 177572 w 659198"/>
                  <a:gd name="connsiteY7" fmla="*/ 961700 h 1079581"/>
                  <a:gd name="connsiteX8" fmla="*/ 228794 w 659198"/>
                  <a:gd name="connsiteY8" fmla="*/ 1012922 h 1079581"/>
                  <a:gd name="connsiteX9" fmla="*/ 298762 w 659198"/>
                  <a:gd name="connsiteY9" fmla="*/ 1012922 h 1079581"/>
                  <a:gd name="connsiteX10" fmla="*/ 349984 w 659198"/>
                  <a:gd name="connsiteY10" fmla="*/ 961700 h 1079581"/>
                  <a:gd name="connsiteX11" fmla="*/ 349984 w 659198"/>
                  <a:gd name="connsiteY11" fmla="*/ 743950 h 1079581"/>
                  <a:gd name="connsiteX12" fmla="*/ 298762 w 659198"/>
                  <a:gd name="connsiteY12" fmla="*/ 692728 h 1079581"/>
                  <a:gd name="connsiteX13" fmla="*/ 129852 w 659198"/>
                  <a:gd name="connsiteY13" fmla="*/ 0 h 1079581"/>
                  <a:gd name="connsiteX14" fmla="*/ 456200 w 659198"/>
                  <a:gd name="connsiteY14" fmla="*/ 0 h 1079581"/>
                  <a:gd name="connsiteX15" fmla="*/ 537790 w 659198"/>
                  <a:gd name="connsiteY15" fmla="*/ 81590 h 1079581"/>
                  <a:gd name="connsiteX16" fmla="*/ 537790 w 659198"/>
                  <a:gd name="connsiteY16" fmla="*/ 183832 h 1079581"/>
                  <a:gd name="connsiteX17" fmla="*/ 642469 w 659198"/>
                  <a:gd name="connsiteY17" fmla="*/ 183832 h 1079581"/>
                  <a:gd name="connsiteX18" fmla="*/ 642469 w 659198"/>
                  <a:gd name="connsiteY18" fmla="*/ 692728 h 1079581"/>
                  <a:gd name="connsiteX19" fmla="*/ 535614 w 659198"/>
                  <a:gd name="connsiteY19" fmla="*/ 692728 h 1079581"/>
                  <a:gd name="connsiteX20" fmla="*/ 531378 w 659198"/>
                  <a:gd name="connsiteY20" fmla="*/ 713709 h 1079581"/>
                  <a:gd name="connsiteX21" fmla="*/ 513893 w 659198"/>
                  <a:gd name="connsiteY21" fmla="*/ 739643 h 1079581"/>
                  <a:gd name="connsiteX22" fmla="*/ 494688 w 659198"/>
                  <a:gd name="connsiteY22" fmla="*/ 752591 h 1079581"/>
                  <a:gd name="connsiteX23" fmla="*/ 494688 w 659198"/>
                  <a:gd name="connsiteY23" fmla="*/ 763540 h 1079581"/>
                  <a:gd name="connsiteX24" fmla="*/ 501225 w 659198"/>
                  <a:gd name="connsiteY24" fmla="*/ 763540 h 1079581"/>
                  <a:gd name="connsiteX25" fmla="*/ 659198 w 659198"/>
                  <a:gd name="connsiteY25" fmla="*/ 921513 h 1079581"/>
                  <a:gd name="connsiteX26" fmla="*/ 501225 w 659198"/>
                  <a:gd name="connsiteY26" fmla="*/ 1079486 h 1079581"/>
                  <a:gd name="connsiteX27" fmla="*/ 451813 w 659198"/>
                  <a:gd name="connsiteY27" fmla="*/ 1079486 h 1079581"/>
                  <a:gd name="connsiteX28" fmla="*/ 451584 w 659198"/>
                  <a:gd name="connsiteY28" fmla="*/ 1079581 h 1079581"/>
                  <a:gd name="connsiteX29" fmla="*/ 139087 w 659198"/>
                  <a:gd name="connsiteY29" fmla="*/ 1079581 h 1079581"/>
                  <a:gd name="connsiteX30" fmla="*/ 95983 w 659198"/>
                  <a:gd name="connsiteY30" fmla="*/ 1036477 h 1079581"/>
                  <a:gd name="connsiteX31" fmla="*/ 95983 w 659198"/>
                  <a:gd name="connsiteY31" fmla="*/ 755705 h 1079581"/>
                  <a:gd name="connsiteX32" fmla="*/ 72160 w 659198"/>
                  <a:gd name="connsiteY32" fmla="*/ 739643 h 1079581"/>
                  <a:gd name="connsiteX33" fmla="*/ 48262 w 659198"/>
                  <a:gd name="connsiteY33" fmla="*/ 681950 h 1079581"/>
                  <a:gd name="connsiteX34" fmla="*/ 48262 w 659198"/>
                  <a:gd name="connsiteY34" fmla="*/ 618374 h 1079581"/>
                  <a:gd name="connsiteX35" fmla="*/ 38990 w 659198"/>
                  <a:gd name="connsiteY35" fmla="*/ 605940 h 1079581"/>
                  <a:gd name="connsiteX36" fmla="*/ 0 w 659198"/>
                  <a:gd name="connsiteY36" fmla="*/ 418716 h 1079581"/>
                  <a:gd name="connsiteX37" fmla="*/ 38990 w 659198"/>
                  <a:gd name="connsiteY37" fmla="*/ 231492 h 1079581"/>
                  <a:gd name="connsiteX38" fmla="*/ 48262 w 659198"/>
                  <a:gd name="connsiteY38" fmla="*/ 219058 h 1079581"/>
                  <a:gd name="connsiteX39" fmla="*/ 48262 w 659198"/>
                  <a:gd name="connsiteY39" fmla="*/ 81590 h 1079581"/>
                  <a:gd name="connsiteX40" fmla="*/ 129852 w 659198"/>
                  <a:gd name="connsiteY40" fmla="*/ 0 h 1079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659198" h="1079581">
                    <a:moveTo>
                      <a:pt x="499568" y="828193"/>
                    </a:moveTo>
                    <a:cubicBezTo>
                      <a:pt x="447852" y="828193"/>
                      <a:pt x="405928" y="870117"/>
                      <a:pt x="405928" y="921833"/>
                    </a:cubicBezTo>
                    <a:cubicBezTo>
                      <a:pt x="405928" y="973549"/>
                      <a:pt x="447852" y="1015473"/>
                      <a:pt x="499568" y="1015473"/>
                    </a:cubicBezTo>
                    <a:cubicBezTo>
                      <a:pt x="551284" y="1015473"/>
                      <a:pt x="593208" y="973549"/>
                      <a:pt x="593208" y="921833"/>
                    </a:cubicBezTo>
                    <a:cubicBezTo>
                      <a:pt x="593208" y="870117"/>
                      <a:pt x="551284" y="828193"/>
                      <a:pt x="499568" y="828193"/>
                    </a:cubicBezTo>
                    <a:close/>
                    <a:moveTo>
                      <a:pt x="228794" y="692728"/>
                    </a:moveTo>
                    <a:cubicBezTo>
                      <a:pt x="200505" y="692728"/>
                      <a:pt x="177572" y="715661"/>
                      <a:pt x="177572" y="743950"/>
                    </a:cubicBezTo>
                    <a:lnTo>
                      <a:pt x="177572" y="961700"/>
                    </a:lnTo>
                    <a:cubicBezTo>
                      <a:pt x="177572" y="989989"/>
                      <a:pt x="200505" y="1012922"/>
                      <a:pt x="228794" y="1012922"/>
                    </a:cubicBezTo>
                    <a:lnTo>
                      <a:pt x="298762" y="1012922"/>
                    </a:lnTo>
                    <a:cubicBezTo>
                      <a:pt x="327051" y="1012922"/>
                      <a:pt x="349984" y="989989"/>
                      <a:pt x="349984" y="961700"/>
                    </a:cubicBezTo>
                    <a:lnTo>
                      <a:pt x="349984" y="743950"/>
                    </a:lnTo>
                    <a:cubicBezTo>
                      <a:pt x="349984" y="715661"/>
                      <a:pt x="327051" y="692728"/>
                      <a:pt x="298762" y="692728"/>
                    </a:cubicBezTo>
                    <a:close/>
                    <a:moveTo>
                      <a:pt x="129852" y="0"/>
                    </a:moveTo>
                    <a:lnTo>
                      <a:pt x="456200" y="0"/>
                    </a:lnTo>
                    <a:cubicBezTo>
                      <a:pt x="501261" y="0"/>
                      <a:pt x="537790" y="36529"/>
                      <a:pt x="537790" y="81590"/>
                    </a:cubicBezTo>
                    <a:lnTo>
                      <a:pt x="537790" y="183832"/>
                    </a:lnTo>
                    <a:lnTo>
                      <a:pt x="642469" y="183832"/>
                    </a:lnTo>
                    <a:lnTo>
                      <a:pt x="642469" y="692728"/>
                    </a:lnTo>
                    <a:lnTo>
                      <a:pt x="535614" y="692728"/>
                    </a:lnTo>
                    <a:lnTo>
                      <a:pt x="531378" y="713709"/>
                    </a:lnTo>
                    <a:cubicBezTo>
                      <a:pt x="527250" y="723470"/>
                      <a:pt x="521276" y="732261"/>
                      <a:pt x="513893" y="739643"/>
                    </a:cubicBezTo>
                    <a:lnTo>
                      <a:pt x="494688" y="752591"/>
                    </a:lnTo>
                    <a:lnTo>
                      <a:pt x="494688" y="763540"/>
                    </a:lnTo>
                    <a:lnTo>
                      <a:pt x="501225" y="763540"/>
                    </a:lnTo>
                    <a:cubicBezTo>
                      <a:pt x="588471" y="763540"/>
                      <a:pt x="659198" y="834267"/>
                      <a:pt x="659198" y="921513"/>
                    </a:cubicBezTo>
                    <a:cubicBezTo>
                      <a:pt x="659198" y="1008759"/>
                      <a:pt x="588471" y="1079486"/>
                      <a:pt x="501225" y="1079486"/>
                    </a:cubicBezTo>
                    <a:lnTo>
                      <a:pt x="451813" y="1079486"/>
                    </a:lnTo>
                    <a:lnTo>
                      <a:pt x="451584" y="1079581"/>
                    </a:lnTo>
                    <a:lnTo>
                      <a:pt x="139087" y="1079581"/>
                    </a:lnTo>
                    <a:cubicBezTo>
                      <a:pt x="115281" y="1079581"/>
                      <a:pt x="95983" y="1060283"/>
                      <a:pt x="95983" y="1036477"/>
                    </a:cubicBezTo>
                    <a:lnTo>
                      <a:pt x="95983" y="755705"/>
                    </a:lnTo>
                    <a:lnTo>
                      <a:pt x="72160" y="739643"/>
                    </a:lnTo>
                    <a:cubicBezTo>
                      <a:pt x="57395" y="724878"/>
                      <a:pt x="48262" y="704480"/>
                      <a:pt x="48262" y="681950"/>
                    </a:cubicBezTo>
                    <a:lnTo>
                      <a:pt x="48262" y="618374"/>
                    </a:lnTo>
                    <a:lnTo>
                      <a:pt x="38990" y="605940"/>
                    </a:lnTo>
                    <a:cubicBezTo>
                      <a:pt x="14900" y="558025"/>
                      <a:pt x="0" y="491832"/>
                      <a:pt x="0" y="418716"/>
                    </a:cubicBezTo>
                    <a:cubicBezTo>
                      <a:pt x="0" y="345601"/>
                      <a:pt x="14900" y="279407"/>
                      <a:pt x="38990" y="231492"/>
                    </a:cubicBezTo>
                    <a:lnTo>
                      <a:pt x="48262" y="219058"/>
                    </a:lnTo>
                    <a:lnTo>
                      <a:pt x="48262" y="81590"/>
                    </a:lnTo>
                    <a:cubicBezTo>
                      <a:pt x="48262" y="36529"/>
                      <a:pt x="84791" y="0"/>
                      <a:pt x="12985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52400" sx="103000" sy="103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1836150" y="3749068"/>
                <a:ext cx="202008" cy="508896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152400" sx="103000" sy="103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/>
              </a:p>
            </p:txBody>
          </p:sp>
          <p:sp>
            <p:nvSpPr>
              <p:cNvPr id="28" name="任意多边形 27"/>
              <p:cNvSpPr/>
              <p:nvPr/>
            </p:nvSpPr>
            <p:spPr>
              <a:xfrm>
                <a:off x="2075103" y="3731491"/>
                <a:ext cx="138545" cy="551103"/>
              </a:xfrm>
              <a:custGeom>
                <a:avLst/>
                <a:gdLst>
                  <a:gd name="connsiteX0" fmla="*/ 138545 w 138545"/>
                  <a:gd name="connsiteY0" fmla="*/ 551103 h 551103"/>
                  <a:gd name="connsiteX1" fmla="*/ 138545 w 138545"/>
                  <a:gd name="connsiteY1" fmla="*/ 0 h 551103"/>
                  <a:gd name="connsiteX2" fmla="*/ 61576 w 138545"/>
                  <a:gd name="connsiteY2" fmla="*/ 0 h 551103"/>
                  <a:gd name="connsiteX3" fmla="*/ 0 w 138545"/>
                  <a:gd name="connsiteY3" fmla="*/ 36945 h 551103"/>
                  <a:gd name="connsiteX4" fmla="*/ 0 w 138545"/>
                  <a:gd name="connsiteY4" fmla="*/ 498764 h 551103"/>
                  <a:gd name="connsiteX5" fmla="*/ 46182 w 138545"/>
                  <a:gd name="connsiteY5" fmla="*/ 551103 h 551103"/>
                  <a:gd name="connsiteX6" fmla="*/ 138545 w 138545"/>
                  <a:gd name="connsiteY6" fmla="*/ 551103 h 551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545" h="551103">
                    <a:moveTo>
                      <a:pt x="138545" y="551103"/>
                    </a:moveTo>
                    <a:lnTo>
                      <a:pt x="138545" y="0"/>
                    </a:lnTo>
                    <a:lnTo>
                      <a:pt x="61576" y="0"/>
                    </a:lnTo>
                    <a:lnTo>
                      <a:pt x="0" y="36945"/>
                    </a:lnTo>
                    <a:lnTo>
                      <a:pt x="0" y="498764"/>
                    </a:lnTo>
                    <a:lnTo>
                      <a:pt x="46182" y="551103"/>
                    </a:lnTo>
                    <a:lnTo>
                      <a:pt x="138545" y="55110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152400" sx="103000" sy="103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/>
              </a:p>
            </p:txBody>
          </p:sp>
        </p:grpSp>
        <p:sp>
          <p:nvSpPr>
            <p:cNvPr id="29" name="任意多边形 28" descr="e7d195523061f1c0205959036996ad55c215b892a7aac5c0B9ADEF7896FB48F2EF97163A2DE1401E1875DEDC438B7864AD24CA23553DBBBD975DAF4CAD4A2592689FFB6CEE59FFA55B2702D0E5EE29CDFC0DD98BC7D6A39A972B9CF5C57439F63DF8F9992C06A5DCF328E37031B8E7966000C8DF7F63EAFDD8644C15722395F61CC450D784C36B19"/>
            <p:cNvSpPr/>
            <p:nvPr/>
          </p:nvSpPr>
          <p:spPr>
            <a:xfrm>
              <a:off x="2069303" y="1575877"/>
              <a:ext cx="3197351" cy="2379058"/>
            </a:xfrm>
            <a:custGeom>
              <a:avLst/>
              <a:gdLst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795"/>
                <a:gd name="connsiteY0" fmla="*/ 2379058 h 2379058"/>
                <a:gd name="connsiteX1" fmla="*/ 1836892 w 3196795"/>
                <a:gd name="connsiteY1" fmla="*/ 0 h 2379058"/>
                <a:gd name="connsiteX2" fmla="*/ 2994053 w 3196795"/>
                <a:gd name="connsiteY2" fmla="*/ 0 h 2379058"/>
                <a:gd name="connsiteX3" fmla="*/ 3196354 w 3196795"/>
                <a:gd name="connsiteY3" fmla="*/ 161841 h 2379058"/>
                <a:gd name="connsiteX4" fmla="*/ 3196354 w 3196795"/>
                <a:gd name="connsiteY4" fmla="*/ 809204 h 2379058"/>
                <a:gd name="connsiteX5" fmla="*/ 3050697 w 3196795"/>
                <a:gd name="connsiteY5" fmla="*/ 1035781 h 2379058"/>
                <a:gd name="connsiteX6" fmla="*/ 1820708 w 3196795"/>
                <a:gd name="connsiteY6" fmla="*/ 1035781 h 2379058"/>
                <a:gd name="connsiteX7" fmla="*/ 0 w 3196795"/>
                <a:gd name="connsiteY7" fmla="*/ 2379058 h 2379058"/>
                <a:gd name="connsiteX0" fmla="*/ 0 w 3197351"/>
                <a:gd name="connsiteY0" fmla="*/ 2379058 h 2379058"/>
                <a:gd name="connsiteX1" fmla="*/ 1836892 w 3197351"/>
                <a:gd name="connsiteY1" fmla="*/ 0 h 2379058"/>
                <a:gd name="connsiteX2" fmla="*/ 2994053 w 3197351"/>
                <a:gd name="connsiteY2" fmla="*/ 0 h 2379058"/>
                <a:gd name="connsiteX3" fmla="*/ 3196354 w 3197351"/>
                <a:gd name="connsiteY3" fmla="*/ 161841 h 2379058"/>
                <a:gd name="connsiteX4" fmla="*/ 3196354 w 3197351"/>
                <a:gd name="connsiteY4" fmla="*/ 809204 h 2379058"/>
                <a:gd name="connsiteX5" fmla="*/ 3050697 w 3197351"/>
                <a:gd name="connsiteY5" fmla="*/ 1035781 h 2379058"/>
                <a:gd name="connsiteX6" fmla="*/ 1820708 w 3197351"/>
                <a:gd name="connsiteY6" fmla="*/ 1035781 h 2379058"/>
                <a:gd name="connsiteX7" fmla="*/ 0 w 3197351"/>
                <a:gd name="connsiteY7" fmla="*/ 2379058 h 2379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7351" h="2379058">
                  <a:moveTo>
                    <a:pt x="0" y="2379058"/>
                  </a:moveTo>
                  <a:lnTo>
                    <a:pt x="1836892" y="0"/>
                  </a:lnTo>
                  <a:lnTo>
                    <a:pt x="2994053" y="0"/>
                  </a:lnTo>
                  <a:cubicBezTo>
                    <a:pt x="3110039" y="13487"/>
                    <a:pt x="3185564" y="59341"/>
                    <a:pt x="3196354" y="161841"/>
                  </a:cubicBezTo>
                  <a:lnTo>
                    <a:pt x="3196354" y="809204"/>
                  </a:lnTo>
                  <a:cubicBezTo>
                    <a:pt x="3204446" y="925190"/>
                    <a:pt x="3163985" y="1024992"/>
                    <a:pt x="3050697" y="1035781"/>
                  </a:cubicBezTo>
                  <a:lnTo>
                    <a:pt x="1820708" y="1035781"/>
                  </a:lnTo>
                  <a:lnTo>
                    <a:pt x="0" y="2379058"/>
                  </a:lnTo>
                  <a:close/>
                </a:path>
              </a:pathLst>
            </a:custGeom>
            <a:solidFill>
              <a:srgbClr val="EE534F"/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/>
            </a:p>
          </p:txBody>
        </p:sp>
        <p:sp>
          <p:nvSpPr>
            <p:cNvPr id="30" name="任意多边形 29" descr="e7d195523061f1c0205959036996ad55c215b892a7aac5c0B9ADEF7896FB48F2EF97163A2DE1401E1875DEDC438B7864AD24CA23553DBBBD975DAF4CAD4A2592689FFB6CEE59FFA55B2702D0E5EE29CDFC0DD98BC7D6A39A972B9CF5C57439F63DF8F9992C06A5DCF328E37031B8E7966000C8DF7F63EAFDD8644C15722395F61CC450D784C36B19"/>
            <p:cNvSpPr/>
            <p:nvPr/>
          </p:nvSpPr>
          <p:spPr>
            <a:xfrm flipV="1">
              <a:off x="2069303" y="4002680"/>
              <a:ext cx="3197351" cy="2379058"/>
            </a:xfrm>
            <a:custGeom>
              <a:avLst/>
              <a:gdLst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354"/>
                <a:gd name="connsiteY0" fmla="*/ 2379058 h 2379058"/>
                <a:gd name="connsiteX1" fmla="*/ 1836892 w 3196354"/>
                <a:gd name="connsiteY1" fmla="*/ 0 h 2379058"/>
                <a:gd name="connsiteX2" fmla="*/ 2994053 w 3196354"/>
                <a:gd name="connsiteY2" fmla="*/ 0 h 2379058"/>
                <a:gd name="connsiteX3" fmla="*/ 3196354 w 3196354"/>
                <a:gd name="connsiteY3" fmla="*/ 161841 h 2379058"/>
                <a:gd name="connsiteX4" fmla="*/ 3196354 w 3196354"/>
                <a:gd name="connsiteY4" fmla="*/ 809204 h 2379058"/>
                <a:gd name="connsiteX5" fmla="*/ 3050697 w 3196354"/>
                <a:gd name="connsiteY5" fmla="*/ 1035781 h 2379058"/>
                <a:gd name="connsiteX6" fmla="*/ 1820708 w 3196354"/>
                <a:gd name="connsiteY6" fmla="*/ 1035781 h 2379058"/>
                <a:gd name="connsiteX7" fmla="*/ 0 w 3196354"/>
                <a:gd name="connsiteY7" fmla="*/ 2379058 h 2379058"/>
                <a:gd name="connsiteX0" fmla="*/ 0 w 3196795"/>
                <a:gd name="connsiteY0" fmla="*/ 2379058 h 2379058"/>
                <a:gd name="connsiteX1" fmla="*/ 1836892 w 3196795"/>
                <a:gd name="connsiteY1" fmla="*/ 0 h 2379058"/>
                <a:gd name="connsiteX2" fmla="*/ 2994053 w 3196795"/>
                <a:gd name="connsiteY2" fmla="*/ 0 h 2379058"/>
                <a:gd name="connsiteX3" fmla="*/ 3196354 w 3196795"/>
                <a:gd name="connsiteY3" fmla="*/ 161841 h 2379058"/>
                <a:gd name="connsiteX4" fmla="*/ 3196354 w 3196795"/>
                <a:gd name="connsiteY4" fmla="*/ 809204 h 2379058"/>
                <a:gd name="connsiteX5" fmla="*/ 3050697 w 3196795"/>
                <a:gd name="connsiteY5" fmla="*/ 1035781 h 2379058"/>
                <a:gd name="connsiteX6" fmla="*/ 1820708 w 3196795"/>
                <a:gd name="connsiteY6" fmla="*/ 1035781 h 2379058"/>
                <a:gd name="connsiteX7" fmla="*/ 0 w 3196795"/>
                <a:gd name="connsiteY7" fmla="*/ 2379058 h 2379058"/>
                <a:gd name="connsiteX0" fmla="*/ 0 w 3197351"/>
                <a:gd name="connsiteY0" fmla="*/ 2379058 h 2379058"/>
                <a:gd name="connsiteX1" fmla="*/ 1836892 w 3197351"/>
                <a:gd name="connsiteY1" fmla="*/ 0 h 2379058"/>
                <a:gd name="connsiteX2" fmla="*/ 2994053 w 3197351"/>
                <a:gd name="connsiteY2" fmla="*/ 0 h 2379058"/>
                <a:gd name="connsiteX3" fmla="*/ 3196354 w 3197351"/>
                <a:gd name="connsiteY3" fmla="*/ 161841 h 2379058"/>
                <a:gd name="connsiteX4" fmla="*/ 3196354 w 3197351"/>
                <a:gd name="connsiteY4" fmla="*/ 809204 h 2379058"/>
                <a:gd name="connsiteX5" fmla="*/ 3050697 w 3197351"/>
                <a:gd name="connsiteY5" fmla="*/ 1035781 h 2379058"/>
                <a:gd name="connsiteX6" fmla="*/ 1820708 w 3197351"/>
                <a:gd name="connsiteY6" fmla="*/ 1035781 h 2379058"/>
                <a:gd name="connsiteX7" fmla="*/ 0 w 3197351"/>
                <a:gd name="connsiteY7" fmla="*/ 2379058 h 2379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7351" h="2379058">
                  <a:moveTo>
                    <a:pt x="0" y="2379058"/>
                  </a:moveTo>
                  <a:lnTo>
                    <a:pt x="1836892" y="0"/>
                  </a:lnTo>
                  <a:lnTo>
                    <a:pt x="2994053" y="0"/>
                  </a:lnTo>
                  <a:cubicBezTo>
                    <a:pt x="3110039" y="13487"/>
                    <a:pt x="3185564" y="59341"/>
                    <a:pt x="3196354" y="161841"/>
                  </a:cubicBezTo>
                  <a:lnTo>
                    <a:pt x="3196354" y="809204"/>
                  </a:lnTo>
                  <a:cubicBezTo>
                    <a:pt x="3204446" y="925190"/>
                    <a:pt x="3163985" y="1024992"/>
                    <a:pt x="3050697" y="1035781"/>
                  </a:cubicBezTo>
                  <a:lnTo>
                    <a:pt x="1820708" y="1035781"/>
                  </a:lnTo>
                  <a:lnTo>
                    <a:pt x="0" y="23790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/>
            </a:p>
          </p:txBody>
        </p:sp>
        <p:sp>
          <p:nvSpPr>
            <p:cNvPr id="31" name="任意多边形 30" descr="e7d195523061f1c0205959036996ad55c215b892a7aac5c0B9ADEF7896FB48F2EF97163A2DE1401E1875DEDC438B7864AD24CA23553DBBBD975DAF4CAD4A2592689FFB6CEE59FFA55B2702D0E5EE29CDFC0DD98BC7D6A39A972B9CF5C57439F63DF8F9992C06A5DCF328E37031B8E7966000C8DF7F63EAFDD8644C15722395F61CC450D784C36B19"/>
            <p:cNvSpPr/>
            <p:nvPr/>
          </p:nvSpPr>
          <p:spPr>
            <a:xfrm>
              <a:off x="2053119" y="2781590"/>
              <a:ext cx="3204627" cy="1213806"/>
            </a:xfrm>
            <a:custGeom>
              <a:avLst/>
              <a:gdLst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581"/>
                <a:gd name="connsiteY0" fmla="*/ 1213806 h 1213806"/>
                <a:gd name="connsiteX1" fmla="*/ 1828800 w 3204581"/>
                <a:gd name="connsiteY1" fmla="*/ 0 h 1213806"/>
                <a:gd name="connsiteX2" fmla="*/ 3026421 w 3204581"/>
                <a:gd name="connsiteY2" fmla="*/ 0 h 1213806"/>
                <a:gd name="connsiteX3" fmla="*/ 3204446 w 3204581"/>
                <a:gd name="connsiteY3" fmla="*/ 129473 h 1213806"/>
                <a:gd name="connsiteX4" fmla="*/ 3204446 w 3204581"/>
                <a:gd name="connsiteY4" fmla="*/ 833480 h 1213806"/>
                <a:gd name="connsiteX5" fmla="*/ 2977869 w 3204581"/>
                <a:gd name="connsiteY5" fmla="*/ 1019597 h 1213806"/>
                <a:gd name="connsiteX6" fmla="*/ 1820708 w 3204581"/>
                <a:gd name="connsiteY6" fmla="*/ 1019597 h 1213806"/>
                <a:gd name="connsiteX7" fmla="*/ 0 w 3204581"/>
                <a:gd name="connsiteY7" fmla="*/ 1213806 h 1213806"/>
                <a:gd name="connsiteX0" fmla="*/ 0 w 3204627"/>
                <a:gd name="connsiteY0" fmla="*/ 1213806 h 1213806"/>
                <a:gd name="connsiteX1" fmla="*/ 1828800 w 3204627"/>
                <a:gd name="connsiteY1" fmla="*/ 0 h 1213806"/>
                <a:gd name="connsiteX2" fmla="*/ 3026421 w 3204627"/>
                <a:gd name="connsiteY2" fmla="*/ 0 h 1213806"/>
                <a:gd name="connsiteX3" fmla="*/ 3204446 w 3204627"/>
                <a:gd name="connsiteY3" fmla="*/ 129473 h 1213806"/>
                <a:gd name="connsiteX4" fmla="*/ 3204446 w 3204627"/>
                <a:gd name="connsiteY4" fmla="*/ 833480 h 1213806"/>
                <a:gd name="connsiteX5" fmla="*/ 2977869 w 3204627"/>
                <a:gd name="connsiteY5" fmla="*/ 1019597 h 1213806"/>
                <a:gd name="connsiteX6" fmla="*/ 1820708 w 3204627"/>
                <a:gd name="connsiteY6" fmla="*/ 1019597 h 1213806"/>
                <a:gd name="connsiteX7" fmla="*/ 0 w 3204627"/>
                <a:gd name="connsiteY7" fmla="*/ 1213806 h 12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4627" h="1213806">
                  <a:moveTo>
                    <a:pt x="0" y="1213806"/>
                  </a:moveTo>
                  <a:lnTo>
                    <a:pt x="1828800" y="0"/>
                  </a:lnTo>
                  <a:lnTo>
                    <a:pt x="3026421" y="0"/>
                  </a:lnTo>
                  <a:cubicBezTo>
                    <a:pt x="3158592" y="10790"/>
                    <a:pt x="3201748" y="37762"/>
                    <a:pt x="3204446" y="129473"/>
                  </a:cubicBezTo>
                  <a:lnTo>
                    <a:pt x="3204446" y="833480"/>
                  </a:lnTo>
                  <a:cubicBezTo>
                    <a:pt x="3209840" y="968348"/>
                    <a:pt x="3093855" y="1022295"/>
                    <a:pt x="2977869" y="1019597"/>
                  </a:cubicBezTo>
                  <a:lnTo>
                    <a:pt x="1820708" y="1019597"/>
                  </a:lnTo>
                  <a:lnTo>
                    <a:pt x="0" y="12138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/>
            </a:p>
          </p:txBody>
        </p:sp>
        <p:sp>
          <p:nvSpPr>
            <p:cNvPr id="32" name="任意多边形 31" descr="e7d195523061f1c0205959036996ad55c215b892a7aac5c0B9ADEF7896FB48F2EF97163A2DE1401E1875DEDC438B7864AD24CA23553DBBBD975DAF4CAD4A2592689FFB6CEE59FFA55B2702D0E5EE29CDFC0DD98BC7D6A39A972B9CF5C57439F63DF8F9992C06A5DCF328E37031B8E7966000C8DF7F63EAFDD8644C15722395F61CC450D784C36B19"/>
            <p:cNvSpPr/>
            <p:nvPr/>
          </p:nvSpPr>
          <p:spPr>
            <a:xfrm flipV="1">
              <a:off x="2074659" y="3978403"/>
              <a:ext cx="3204627" cy="1213806"/>
            </a:xfrm>
            <a:custGeom>
              <a:avLst/>
              <a:gdLst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446"/>
                <a:gd name="connsiteY0" fmla="*/ 1213806 h 1213806"/>
                <a:gd name="connsiteX1" fmla="*/ 1828800 w 3204446"/>
                <a:gd name="connsiteY1" fmla="*/ 0 h 1213806"/>
                <a:gd name="connsiteX2" fmla="*/ 3026421 w 3204446"/>
                <a:gd name="connsiteY2" fmla="*/ 0 h 1213806"/>
                <a:gd name="connsiteX3" fmla="*/ 3204446 w 3204446"/>
                <a:gd name="connsiteY3" fmla="*/ 129473 h 1213806"/>
                <a:gd name="connsiteX4" fmla="*/ 3204446 w 3204446"/>
                <a:gd name="connsiteY4" fmla="*/ 833480 h 1213806"/>
                <a:gd name="connsiteX5" fmla="*/ 2977869 w 3204446"/>
                <a:gd name="connsiteY5" fmla="*/ 1019597 h 1213806"/>
                <a:gd name="connsiteX6" fmla="*/ 1820708 w 3204446"/>
                <a:gd name="connsiteY6" fmla="*/ 1019597 h 1213806"/>
                <a:gd name="connsiteX7" fmla="*/ 0 w 3204446"/>
                <a:gd name="connsiteY7" fmla="*/ 1213806 h 1213806"/>
                <a:gd name="connsiteX0" fmla="*/ 0 w 3204581"/>
                <a:gd name="connsiteY0" fmla="*/ 1213806 h 1213806"/>
                <a:gd name="connsiteX1" fmla="*/ 1828800 w 3204581"/>
                <a:gd name="connsiteY1" fmla="*/ 0 h 1213806"/>
                <a:gd name="connsiteX2" fmla="*/ 3026421 w 3204581"/>
                <a:gd name="connsiteY2" fmla="*/ 0 h 1213806"/>
                <a:gd name="connsiteX3" fmla="*/ 3204446 w 3204581"/>
                <a:gd name="connsiteY3" fmla="*/ 129473 h 1213806"/>
                <a:gd name="connsiteX4" fmla="*/ 3204446 w 3204581"/>
                <a:gd name="connsiteY4" fmla="*/ 833480 h 1213806"/>
                <a:gd name="connsiteX5" fmla="*/ 2977869 w 3204581"/>
                <a:gd name="connsiteY5" fmla="*/ 1019597 h 1213806"/>
                <a:gd name="connsiteX6" fmla="*/ 1820708 w 3204581"/>
                <a:gd name="connsiteY6" fmla="*/ 1019597 h 1213806"/>
                <a:gd name="connsiteX7" fmla="*/ 0 w 3204581"/>
                <a:gd name="connsiteY7" fmla="*/ 1213806 h 1213806"/>
                <a:gd name="connsiteX0" fmla="*/ 0 w 3204627"/>
                <a:gd name="connsiteY0" fmla="*/ 1213806 h 1213806"/>
                <a:gd name="connsiteX1" fmla="*/ 1828800 w 3204627"/>
                <a:gd name="connsiteY1" fmla="*/ 0 h 1213806"/>
                <a:gd name="connsiteX2" fmla="*/ 3026421 w 3204627"/>
                <a:gd name="connsiteY2" fmla="*/ 0 h 1213806"/>
                <a:gd name="connsiteX3" fmla="*/ 3204446 w 3204627"/>
                <a:gd name="connsiteY3" fmla="*/ 129473 h 1213806"/>
                <a:gd name="connsiteX4" fmla="*/ 3204446 w 3204627"/>
                <a:gd name="connsiteY4" fmla="*/ 833480 h 1213806"/>
                <a:gd name="connsiteX5" fmla="*/ 2977869 w 3204627"/>
                <a:gd name="connsiteY5" fmla="*/ 1019597 h 1213806"/>
                <a:gd name="connsiteX6" fmla="*/ 1820708 w 3204627"/>
                <a:gd name="connsiteY6" fmla="*/ 1019597 h 1213806"/>
                <a:gd name="connsiteX7" fmla="*/ 0 w 3204627"/>
                <a:gd name="connsiteY7" fmla="*/ 1213806 h 12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4627" h="1213806">
                  <a:moveTo>
                    <a:pt x="0" y="1213806"/>
                  </a:moveTo>
                  <a:lnTo>
                    <a:pt x="1828800" y="0"/>
                  </a:lnTo>
                  <a:lnTo>
                    <a:pt x="3026421" y="0"/>
                  </a:lnTo>
                  <a:cubicBezTo>
                    <a:pt x="3158592" y="10790"/>
                    <a:pt x="3201748" y="37762"/>
                    <a:pt x="3204446" y="129473"/>
                  </a:cubicBezTo>
                  <a:lnTo>
                    <a:pt x="3204446" y="833480"/>
                  </a:lnTo>
                  <a:cubicBezTo>
                    <a:pt x="3209840" y="968348"/>
                    <a:pt x="3093855" y="1022295"/>
                    <a:pt x="2977869" y="1019597"/>
                  </a:cubicBezTo>
                  <a:lnTo>
                    <a:pt x="1820708" y="1019597"/>
                  </a:lnTo>
                  <a:lnTo>
                    <a:pt x="0" y="1213806"/>
                  </a:lnTo>
                  <a:close/>
                </a:path>
              </a:pathLst>
            </a:custGeom>
            <a:solidFill>
              <a:srgbClr val="EE534F"/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/>
            </a:p>
          </p:txBody>
        </p:sp>
      </p:grpSp>
      <p:sp>
        <p:nvSpPr>
          <p:cNvPr id="33" name="矩形 32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310258" y="1798158"/>
            <a:ext cx="656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a typeface="Dotum" panose="020B0600000101010101" pitchFamily="34" charset="-127"/>
              </a:rPr>
              <a:t>01</a:t>
            </a:r>
            <a:endParaRPr lang="zh-CN" altLang="en-US" sz="2800" b="1" dirty="0">
              <a:solidFill>
                <a:prstClr val="white"/>
              </a:solidFill>
              <a:ea typeface="Dotum" panose="020B0600000101010101" pitchFamily="34" charset="-127"/>
            </a:endParaRPr>
          </a:p>
        </p:txBody>
      </p:sp>
      <p:sp>
        <p:nvSpPr>
          <p:cNvPr id="34" name="矩形 3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240483" y="2999735"/>
            <a:ext cx="656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a typeface="Dotum" panose="020B0600000101010101" pitchFamily="34" charset="-127"/>
              </a:rPr>
              <a:t>02</a:t>
            </a:r>
            <a:endParaRPr lang="zh-CN" altLang="en-US" sz="2800" b="1" dirty="0">
              <a:solidFill>
                <a:prstClr val="white"/>
              </a:solidFill>
              <a:ea typeface="Dotum" panose="020B0600000101010101" pitchFamily="34" charset="-127"/>
            </a:endParaRPr>
          </a:p>
        </p:txBody>
      </p:sp>
      <p:sp>
        <p:nvSpPr>
          <p:cNvPr id="35" name="矩形 34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332509" y="4426929"/>
            <a:ext cx="656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a typeface="Dotum" panose="020B0600000101010101" pitchFamily="34" charset="-127"/>
              </a:rPr>
              <a:t>03</a:t>
            </a:r>
            <a:endParaRPr lang="zh-CN" altLang="en-US" sz="2800" b="1" dirty="0">
              <a:solidFill>
                <a:prstClr val="white"/>
              </a:solidFill>
              <a:ea typeface="Dotum" panose="020B0600000101010101" pitchFamily="34" charset="-127"/>
            </a:endParaRPr>
          </a:p>
        </p:txBody>
      </p:sp>
      <p:sp>
        <p:nvSpPr>
          <p:cNvPr id="36" name="矩形 3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4303692" y="5605923"/>
            <a:ext cx="6568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prstClr val="white"/>
                </a:solidFill>
                <a:ea typeface="Dotum" panose="020B0600000101010101" pitchFamily="34" charset="-127"/>
              </a:rPr>
              <a:t>04</a:t>
            </a:r>
            <a:endParaRPr lang="zh-CN" altLang="en-US" sz="2800" b="1" dirty="0">
              <a:solidFill>
                <a:prstClr val="white"/>
              </a:solidFill>
              <a:ea typeface="Dotum" panose="020B0600000101010101" pitchFamily="34" charset="-127"/>
            </a:endParaRPr>
          </a:p>
        </p:txBody>
      </p:sp>
      <p:sp>
        <p:nvSpPr>
          <p:cNvPr id="41" name="圆角矩形 4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2</a:t>
            </a:r>
            <a:endParaRPr lang="zh-CN" altLang="en-US" sz="2400" b="1" dirty="0"/>
          </a:p>
        </p:txBody>
      </p:sp>
      <p:sp>
        <p:nvSpPr>
          <p:cNvPr id="43" name="矩形 42"/>
          <p:cNvSpPr/>
          <p:nvPr/>
        </p:nvSpPr>
        <p:spPr>
          <a:xfrm>
            <a:off x="1269992" y="333032"/>
            <a:ext cx="4114807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Monolith’s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" panose="020B0503020204020204" pitchFamily="34" charset="-122"/>
              </a:rPr>
              <a:t> Demerits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ea typeface="Microsoft YaHei UI" panose="020B0503020204020204" pitchFamily="34" charset="-122"/>
            </a:endParaRPr>
          </a:p>
        </p:txBody>
      </p:sp>
      <p:sp>
        <p:nvSpPr>
          <p:cNvPr id="3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sp>
        <p:nvSpPr>
          <p:cNvPr id="4" name="文本框 3"/>
          <p:cNvSpPr txBox="1"/>
          <p:nvPr/>
        </p:nvSpPr>
        <p:spPr>
          <a:xfrm>
            <a:off x="5191760" y="1818640"/>
            <a:ext cx="5405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dirty="0" smtClean="0"/>
              <a:t>Waste time when compiling</a:t>
            </a:r>
            <a:endParaRPr lang="zh-CN" altLang="en-US" sz="2700" dirty="0"/>
          </a:p>
        </p:txBody>
      </p:sp>
      <p:sp>
        <p:nvSpPr>
          <p:cNvPr id="7" name="文本框 6"/>
          <p:cNvSpPr txBox="1"/>
          <p:nvPr/>
        </p:nvSpPr>
        <p:spPr>
          <a:xfrm>
            <a:off x="5201920" y="3007360"/>
            <a:ext cx="5445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dirty="0" smtClean="0"/>
              <a:t>Technology is not independent</a:t>
            </a:r>
            <a:endParaRPr lang="zh-CN" altLang="en-US" sz="2700" dirty="0"/>
          </a:p>
        </p:txBody>
      </p:sp>
      <p:sp>
        <p:nvSpPr>
          <p:cNvPr id="45" name="文本框 44"/>
          <p:cNvSpPr txBox="1"/>
          <p:nvPr/>
        </p:nvSpPr>
        <p:spPr>
          <a:xfrm>
            <a:off x="5201920" y="4439920"/>
            <a:ext cx="737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dirty="0" smtClean="0"/>
              <a:t>While expanding </a:t>
            </a:r>
            <a:r>
              <a:rPr lang="en-US" altLang="zh-CN" sz="2700" dirty="0" smtClean="0"/>
              <a:t>can </a:t>
            </a:r>
            <a:r>
              <a:rPr lang="en-US" altLang="zh-CN" sz="2700" dirty="0" smtClean="0"/>
              <a:t>only </a:t>
            </a:r>
            <a:r>
              <a:rPr lang="en-US" altLang="zh-CN" sz="2700" dirty="0" smtClean="0"/>
              <a:t>repeat the deployment</a:t>
            </a:r>
            <a:endParaRPr lang="zh-CN" altLang="en-US" sz="2700" dirty="0"/>
          </a:p>
        </p:txBody>
      </p:sp>
      <p:sp>
        <p:nvSpPr>
          <p:cNvPr id="10" name="文本框 9"/>
          <p:cNvSpPr txBox="1"/>
          <p:nvPr/>
        </p:nvSpPr>
        <p:spPr>
          <a:xfrm>
            <a:off x="5187846" y="5605923"/>
            <a:ext cx="678063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dirty="0" smtClean="0"/>
              <a:t>The utilization of each part is low</a:t>
            </a:r>
            <a:endParaRPr lang="zh-CN" altLang="en-US" sz="2700" dirty="0"/>
          </a:p>
        </p:txBody>
      </p:sp>
    </p:spTree>
    <p:extLst>
      <p:ext uri="{BB962C8B-B14F-4D97-AF65-F5344CB8AC3E}">
        <p14:creationId xmlns:p14="http://schemas.microsoft.com/office/powerpoint/2010/main" val="425801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6 -2.59259E-6 L 0.04193 -2.59259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41" grpId="0" animBg="1"/>
      <p:bldP spid="41" grpId="1" animBg="1"/>
      <p:bldP spid="43" grpId="0"/>
      <p:bldP spid="4" grpId="0"/>
      <p:bldP spid="7" grpId="0"/>
      <p:bldP spid="45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圆角矩形 5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3</a:t>
            </a:r>
            <a:endParaRPr lang="zh-CN" altLang="en-US" sz="2400" b="1" dirty="0"/>
          </a:p>
        </p:txBody>
      </p:sp>
      <p:sp>
        <p:nvSpPr>
          <p:cNvPr id="53" name="矩形 52"/>
          <p:cNvSpPr/>
          <p:nvPr/>
        </p:nvSpPr>
        <p:spPr>
          <a:xfrm>
            <a:off x="1269993" y="343192"/>
            <a:ext cx="3291374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Microsoft YaHei UI" panose="020B0503020204020204" pitchFamily="34" charset="-122"/>
              </a:rPr>
              <a:t>Microservice</a:t>
            </a:r>
            <a:endParaRPr lang="zh-CN" altLang="en-US" sz="3200" dirty="0">
              <a:solidFill>
                <a:schemeClr val="tx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sp>
        <p:nvSpPr>
          <p:cNvPr id="3" name="文本框 2"/>
          <p:cNvSpPr txBox="1"/>
          <p:nvPr/>
        </p:nvSpPr>
        <p:spPr>
          <a:xfrm>
            <a:off x="1280160" y="894080"/>
            <a:ext cx="10373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Microservice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framework pattern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separates the whole web application into a series of small web services. These web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services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can compile and deploy independently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 expose the APIs for contacting.</a:t>
            </a:r>
            <a:endParaRPr lang="zh-CN" altLang="en-US" sz="2400" dirty="0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231" y="2529923"/>
            <a:ext cx="8585495" cy="355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1" grpId="1" animBg="1"/>
      <p:bldP spid="53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58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>
            <a:spLocks noChangeArrowheads="1"/>
          </p:cNvSpPr>
          <p:nvPr/>
        </p:nvSpPr>
        <p:spPr bwMode="auto">
          <a:xfrm>
            <a:off x="1643071" y="4079578"/>
            <a:ext cx="1035367" cy="974500"/>
          </a:xfrm>
          <a:prstGeom prst="roundRect">
            <a:avLst>
              <a:gd name="adj" fmla="val 937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id-ID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02</a:t>
            </a:r>
            <a:endParaRPr kumimoji="0" lang="id-ID" altLang="id-ID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ounded Rectangle 6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>
            <a:spLocks noChangeArrowheads="1"/>
          </p:cNvSpPr>
          <p:nvPr/>
        </p:nvSpPr>
        <p:spPr bwMode="auto">
          <a:xfrm>
            <a:off x="1643071" y="1688888"/>
            <a:ext cx="1035367" cy="974500"/>
          </a:xfrm>
          <a:prstGeom prst="roundRect">
            <a:avLst>
              <a:gd name="adj" fmla="val 9375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id-ID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01</a:t>
            </a:r>
            <a:endParaRPr kumimoji="0" lang="id-ID" altLang="id-ID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8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266747" y="1464043"/>
            <a:ext cx="58366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Open Sans" pitchFamily="34" charset="0"/>
                <a:cs typeface="Open Sans" pitchFamily="34" charset="0"/>
              </a:rPr>
              <a:t>A higher division of service logic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3" name="Rectangle 8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3127301" y="3879772"/>
            <a:ext cx="4484697" cy="93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Open Sans" pitchFamily="34" charset="0"/>
                <a:cs typeface="Open Sans" pitchFamily="34" charset="0"/>
              </a:rPr>
              <a:t> </a:t>
            </a:r>
            <a:r>
              <a:rPr lang="en-US" sz="3200" noProof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Open Sans" pitchFamily="34" charset="0"/>
                <a:cs typeface="Open Sans" pitchFamily="34" charset="0"/>
              </a:rPr>
              <a:t>L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Open Sans" pitchFamily="34" charset="0"/>
                <a:cs typeface="Open Sans" pitchFamily="34" charset="0"/>
              </a:rPr>
              <a:t>ess granular APIs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 panose="020F0502020204030204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4" name="圆角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69992" y="333032"/>
            <a:ext cx="505968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E534F"/>
                </a:solidFill>
                <a:effectLst/>
                <a:uLnTx/>
                <a:uFillTx/>
                <a:latin typeface="Calibri" panose="020F0502020204030204"/>
                <a:ea typeface="Microsoft YaHei UI" panose="020B0503020204020204" pitchFamily="34" charset="-122"/>
                <a:cs typeface="+mn-cs"/>
              </a:rPr>
              <a:t>The demand </a:t>
            </a: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icrosoft YaHei UI" panose="020B0503020204020204" pitchFamily="34" charset="-122"/>
                <a:cs typeface="+mn-cs"/>
              </a:rPr>
              <a:t>of </a:t>
            </a:r>
            <a:r>
              <a:rPr kumimoji="0" lang="en-US" altLang="zh-CN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Microsoft YaHei UI" panose="020B0503020204020204" pitchFamily="34" charset="-122"/>
                <a:cs typeface="+mn-cs"/>
              </a:rPr>
              <a:t>microservice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794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724 0.04213 L -4.16667E-6 -1.85185E-6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-210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0.09492 0.03426 L 3.75E-6 -2.59259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53" y="-171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11" grpId="0" animBg="1"/>
      <p:bldP spid="11" grpId="1" animBg="1"/>
      <p:bldP spid="11" grpId="2" animBg="1"/>
      <p:bldP spid="42" grpId="0"/>
      <p:bldP spid="43" grpId="0"/>
      <p:bldP spid="14" grpId="0" animBg="1"/>
      <p:bldP spid="14" grpId="1" animBg="1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圆角矩形 6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1411135" y="1739741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01</a:t>
            </a:r>
            <a:endParaRPr lang="zh-CN" altLang="en-US" sz="2400" b="1" dirty="0"/>
          </a:p>
        </p:txBody>
      </p:sp>
      <p:sp>
        <p:nvSpPr>
          <p:cNvPr id="71" name="圆角矩形 7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1411135" y="2893782"/>
            <a:ext cx="576816" cy="604892"/>
          </a:xfrm>
          <a:prstGeom prst="roundRect">
            <a:avLst>
              <a:gd name="adj" fmla="val 2241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02</a:t>
            </a:r>
            <a:endParaRPr lang="zh-CN" altLang="en-US" sz="2400" b="1" dirty="0"/>
          </a:p>
        </p:txBody>
      </p:sp>
      <p:sp>
        <p:nvSpPr>
          <p:cNvPr id="72" name="圆角矩形 71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1413970" y="404782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03</a:t>
            </a:r>
            <a:endParaRPr lang="zh-CN" altLang="en-US" sz="2400" b="1" dirty="0"/>
          </a:p>
        </p:txBody>
      </p:sp>
      <p:sp>
        <p:nvSpPr>
          <p:cNvPr id="12" name="Rectangle 8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2213336" y="1601648"/>
            <a:ext cx="42687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700" dirty="0">
                <a:solidFill>
                  <a:prstClr val="black"/>
                </a:solidFill>
              </a:rPr>
              <a:t>Subserve can be compiled and </a:t>
            </a:r>
            <a:r>
              <a:rPr lang="en-US" altLang="zh-CN" sz="2700" dirty="0" smtClean="0">
                <a:solidFill>
                  <a:prstClr val="black"/>
                </a:solidFill>
              </a:rPr>
              <a:t>deployed independently</a:t>
            </a:r>
            <a:endParaRPr lang="zh-CN" altLang="en-US" sz="2700" dirty="0">
              <a:solidFill>
                <a:prstClr val="black"/>
              </a:solidFill>
            </a:endParaRPr>
          </a:p>
        </p:txBody>
      </p:sp>
      <p:sp>
        <p:nvSpPr>
          <p:cNvPr id="13" name="Rectangle 8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2213337" y="2751700"/>
            <a:ext cx="36995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700" dirty="0">
                <a:solidFill>
                  <a:prstClr val="black"/>
                </a:solidFill>
              </a:rPr>
              <a:t>E</a:t>
            </a:r>
            <a:r>
              <a:rPr lang="en-US" altLang="zh-CN" sz="2700" dirty="0" smtClean="0">
                <a:solidFill>
                  <a:prstClr val="black"/>
                </a:solidFill>
              </a:rPr>
              <a:t>xpand only the </a:t>
            </a:r>
            <a:r>
              <a:rPr lang="en-US" altLang="zh-CN" sz="2700" dirty="0">
                <a:solidFill>
                  <a:prstClr val="black"/>
                </a:solidFill>
              </a:rPr>
              <a:t>subserve capacity</a:t>
            </a:r>
            <a:endParaRPr lang="zh-CN" altLang="en-US" sz="2700" dirty="0">
              <a:solidFill>
                <a:prstClr val="black"/>
              </a:solidFill>
            </a:endParaRPr>
          </a:p>
        </p:txBody>
      </p:sp>
      <p:sp>
        <p:nvSpPr>
          <p:cNvPr id="15" name="Rectangle 89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2213337" y="4071484"/>
            <a:ext cx="3699502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700" dirty="0">
                <a:solidFill>
                  <a:prstClr val="black"/>
                </a:solidFill>
              </a:rPr>
              <a:t>Easily </a:t>
            </a:r>
            <a:r>
              <a:rPr lang="en-US" altLang="zh-CN" sz="2700" dirty="0" smtClean="0">
                <a:solidFill>
                  <a:prstClr val="black"/>
                </a:solidFill>
              </a:rPr>
              <a:t>unit test</a:t>
            </a:r>
            <a:endParaRPr lang="zh-CN" altLang="en-US" sz="2700" dirty="0">
              <a:solidFill>
                <a:prstClr val="black"/>
              </a:solidFill>
            </a:endParaRPr>
          </a:p>
        </p:txBody>
      </p:sp>
      <p:sp>
        <p:nvSpPr>
          <p:cNvPr id="16" name="圆角矩形 15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/>
              <a:t>5</a:t>
            </a:r>
            <a:endParaRPr lang="zh-CN" altLang="en-US" sz="2400" b="1" dirty="0"/>
          </a:p>
        </p:txBody>
      </p:sp>
      <p:sp>
        <p:nvSpPr>
          <p:cNvPr id="18" name="矩形 17"/>
          <p:cNvSpPr/>
          <p:nvPr/>
        </p:nvSpPr>
        <p:spPr>
          <a:xfrm>
            <a:off x="1269992" y="343192"/>
            <a:ext cx="632968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Merits </a:t>
            </a:r>
            <a:r>
              <a:rPr lang="en-US" altLang="zh-CN" sz="3200" dirty="0">
                <a:solidFill>
                  <a:srgbClr val="EE534F"/>
                </a:solidFill>
                <a:ea typeface="Microsoft YaHei UI" panose="020B0503020204020204" pitchFamily="34" charset="-122"/>
              </a:rPr>
              <a:t>and </a:t>
            </a:r>
            <a:r>
              <a:rPr lang="en-US" altLang="zh-CN" sz="3200" dirty="0" smtClean="0">
                <a:solidFill>
                  <a:srgbClr val="EE534F"/>
                </a:solidFill>
                <a:ea typeface="Microsoft YaHei UI" panose="020B0503020204020204" pitchFamily="34" charset="-122"/>
              </a:rPr>
              <a:t>Demerits </a:t>
            </a:r>
            <a:r>
              <a:rPr lang="en-US" altLang="zh-CN" sz="3200" dirty="0" smtClean="0">
                <a:solidFill>
                  <a:schemeClr val="tx1"/>
                </a:solidFill>
                <a:ea typeface="Microsoft YaHei UI" panose="020B0503020204020204" pitchFamily="34" charset="-122"/>
              </a:rPr>
              <a:t>of Microservice</a:t>
            </a:r>
            <a:endParaRPr lang="zh-CN" altLang="en-US" sz="3200" dirty="0">
              <a:solidFill>
                <a:schemeClr val="tx1"/>
              </a:solidFill>
              <a:ea typeface="Microsoft YaHei UI" panose="020B0503020204020204" pitchFamily="34" charset="-122"/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lang="zh-CN" altLang="en-US" sz="1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517" y="2655009"/>
            <a:ext cx="6285521" cy="38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35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08333E-6 -2.59259E-6 L 0.04193 -2.59259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08333E-6 -2.59259E-6 L 0.04193 -2.59259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08333E-6 -2.59259E-6 L 0.04193 -2.59259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12" grpId="0"/>
      <p:bldP spid="13" grpId="0"/>
      <p:bldP spid="15" grpId="0"/>
      <p:bldP spid="16" grpId="0" animBg="1"/>
      <p:bldP spid="16" grpId="1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/>
          <p:cNvSpPr/>
          <p:nvPr/>
        </p:nvSpPr>
        <p:spPr>
          <a:xfrm>
            <a:off x="559854" y="360913"/>
            <a:ext cx="576816" cy="604892"/>
          </a:xfrm>
          <a:prstGeom prst="roundRect">
            <a:avLst>
              <a:gd name="adj" fmla="val 22417"/>
            </a:avLst>
          </a:prstGeom>
          <a:solidFill>
            <a:srgbClr val="EE534F"/>
          </a:solidFill>
          <a:ln>
            <a:noFill/>
          </a:ln>
          <a:effectLst>
            <a:outerShdw blurRad="1524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5</a:t>
            </a:r>
            <a:r>
              <a:rPr kumimoji="0" lang="en-US" altLang="zh-CN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.1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69992" y="333032"/>
            <a:ext cx="6918968" cy="64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3200" dirty="0">
                <a:solidFill>
                  <a:srgbClr val="EE534F"/>
                </a:solidFill>
              </a:rPr>
              <a:t>Subserve can</a:t>
            </a:r>
            <a:r>
              <a:rPr lang="en-US" altLang="zh-CN" sz="3200" dirty="0">
                <a:solidFill>
                  <a:prstClr val="black"/>
                </a:solidFill>
              </a:rPr>
              <a:t> be compiled and deployed</a:t>
            </a: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2" name="e7d195523061f1c0" descr="e7d195523061f1c0205959036996ad55c215b892a7aac5c0B9ADEF7896FB48F2EF97163A2DE1401E1875DEDC438B7864AD24CA23553DBBBD975DAF4CAD4A2592689FFB6CEE59FFA55B2702D0E5EE29CDFC0DD98BC7D6A39AC4E055256EE11BBEDCDB7C9722D66262996B68DE860BD3C77EBCAECB599909EC0E07B61811075331ABCDE6990254B8C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e7d195523061f1c0205959036996ad55c215b892a7aac5c0B9ADEF7896FB48F2EF97163A2DE1401E1875DEDC438B7864AD24CA23553DBBBD975DAF4CAD4A2592689FFB6CEE59FFA55B2702D0E5EE29CDFC0DD98BC7D6A39AC4E055256EE11BBEDCDB7C9722D66262996B68DE860BD3C77EBCAECB599909EC0E07B61811075331ABCDE6990254B8C8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69992" y="1168400"/>
            <a:ext cx="8829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Every subserve is an atom and </a:t>
            </a:r>
            <a:r>
              <a:rPr lang="en-US" altLang="zh-CN" sz="2400" dirty="0" err="1" smtClean="0"/>
              <a:t>subserves</a:t>
            </a:r>
            <a:r>
              <a:rPr lang="en-US" altLang="zh-CN" sz="2400" dirty="0" smtClean="0"/>
              <a:t> </a:t>
            </a:r>
            <a:r>
              <a:rPr lang="en-US" altLang="zh-CN" sz="2400" dirty="0" smtClean="0"/>
              <a:t>are relatively independent. Therefore, we can add a new subserve without dealing with intricate relationship of each units.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In my own pinion, we can add new </a:t>
            </a:r>
            <a:r>
              <a:rPr lang="en-US" altLang="zh-CN" sz="2400" dirty="0" err="1" smtClean="0"/>
              <a:t>subserves</a:t>
            </a:r>
            <a:r>
              <a:rPr lang="en-US" altLang="zh-CN" sz="2400" dirty="0" smtClean="0"/>
              <a:t> just like add a child node into a tree, APIs maintain their relationships.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2" y="965805"/>
            <a:ext cx="8829048" cy="584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1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22222E-6 L 0.02409 2.22222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/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e7d195523061f1c0205959036996ad55c215b892a7aac5c0B9ADEF7896FB48F2EF97163A2DE1401E1875DEDC438B7864AD24CA23553DBBBD975DAF4CAD4A2592689FFB6CEE59FFA55B2702D0E5EE29CDFC0DD98BC7D6A39AC4E055256EE11BBEDCDB7C9722D66262996B68DE860BD3C77EBCAECB599909EC0E07B61811075331ABCDE6990254B8C8</_7b1dac89e7d195523061f1c0316ecb71>
</e7d195523061f1c0>
</file>

<file path=customXml/itemProps1.xml><?xml version="1.0" encoding="utf-8"?>
<ds:datastoreItem xmlns:ds="http://schemas.openxmlformats.org/officeDocument/2006/customXml" ds:itemID="{90BABEED-828B-45F4-952B-A7DE97B95DF1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482</Words>
  <Application>Microsoft Office PowerPoint</Application>
  <PresentationFormat>宽屏</PresentationFormat>
  <Paragraphs>112</Paragraphs>
  <Slides>19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Dotum</vt:lpstr>
      <vt:lpstr>Meiryo UI</vt:lpstr>
      <vt:lpstr>Microsoft YaHei UI</vt:lpstr>
      <vt:lpstr>宋体</vt:lpstr>
      <vt:lpstr>微软雅黑</vt:lpstr>
      <vt:lpstr>Arial</vt:lpstr>
      <vt:lpstr>Calibri</vt:lpstr>
      <vt:lpstr>Calibri Light</vt:lpstr>
      <vt:lpstr>Open Sans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lenovo</cp:lastModifiedBy>
  <cp:revision>126</cp:revision>
  <dcterms:created xsi:type="dcterms:W3CDTF">2016-10-21T10:43:41Z</dcterms:created>
  <dcterms:modified xsi:type="dcterms:W3CDTF">2017-11-13T05:35:14Z</dcterms:modified>
</cp:coreProperties>
</file>

<file path=docProps/thumbnail.jpeg>
</file>